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258" r:id="rId4"/>
    <p:sldId id="265" r:id="rId5"/>
    <p:sldId id="259" r:id="rId6"/>
    <p:sldId id="260" r:id="rId7"/>
    <p:sldId id="262" r:id="rId8"/>
    <p:sldId id="281" r:id="rId9"/>
    <p:sldId id="266" r:id="rId10"/>
    <p:sldId id="267" r:id="rId11"/>
    <p:sldId id="268" r:id="rId12"/>
    <p:sldId id="271" r:id="rId13"/>
    <p:sldId id="263" r:id="rId14"/>
    <p:sldId id="270" r:id="rId15"/>
    <p:sldId id="261" r:id="rId16"/>
    <p:sldId id="272" r:id="rId17"/>
    <p:sldId id="275" r:id="rId18"/>
    <p:sldId id="274" r:id="rId19"/>
    <p:sldId id="273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D00"/>
    <a:srgbClr val="4F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3521"/>
  </p:normalViewPr>
  <p:slideViewPr>
    <p:cSldViewPr snapToGrid="0" snapToObjects="1">
      <p:cViewPr varScale="1">
        <p:scale>
          <a:sx n="97" d="100"/>
          <a:sy n="9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5B9500-25CE-4817-7B52-36FF8E9233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71D81-8CDA-C0FC-C865-BC07EF194E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4D20C-6D6F-B246-954E-ED061C828FD4}" type="datetimeFigureOut">
              <a:rPr lang="en-US" smtClean="0">
                <a:latin typeface="Helvetica Neue Light" panose="02000403000000020004" pitchFamily="2" charset="0"/>
              </a:rPr>
              <a:t>10/21/22</a:t>
            </a:fld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930BC-7367-7EB2-FB5D-100B6AAA9F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A9BD6-BB13-EB15-2796-EF38D8356B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072E-C4EC-1B48-9207-CA1B0F7A225C}" type="slidenum">
              <a:rPr lang="en-US" smtClean="0">
                <a:latin typeface="Helvetica Neue Light" panose="02000403000000020004" pitchFamily="2" charset="0"/>
              </a:rPr>
              <a:t>‹#›</a:t>
            </a:fld>
            <a:endParaRPr lang="en-US" dirty="0"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22361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panose="020004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panose="02000403000000020004" pitchFamily="2" charset="0"/>
              </a:defRPr>
            </a:lvl1pPr>
          </a:lstStyle>
          <a:p>
            <a:fld id="{28179291-A72B-974E-80A6-3D7E38E3284A}" type="datetimeFigureOut">
              <a:rPr lang="en-US" smtClean="0"/>
              <a:pPr/>
              <a:t>10/21/22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panose="020004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panose="02000403000000020004" pitchFamily="2" charset="0"/>
              </a:defRPr>
            </a:lvl1pPr>
          </a:lstStyle>
          <a:p>
            <a:fld id="{084C9776-E8F8-404F-92C1-AE9313AD61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5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2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 Light" panose="02000403000000020004" pitchFamily="2" charset="0"/>
              </a:rPr>
              <a:t>adaptor SOA (s) that is fixed within each exposure phase</a:t>
            </a:r>
            <a:endParaRPr lang="en-US" dirty="0">
              <a:latin typeface="Helvetica Neue Light" panose="02000403000000020004" pitchFamily="2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The observer remaps it into the internal space relative to the PSS (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n-US" dirty="0" err="1">
                <a:latin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</a:rPr>
              <a:t> </a:t>
            </a:r>
            <a:r>
              <a:rPr lang="en-US" dirty="0">
                <a:effectLst/>
                <a:latin typeface="Helvetica Neue Light" panose="02000403000000020004" pitchFamily="2" charset="0"/>
              </a:rPr>
              <a:t>)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We use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n-US" dirty="0" err="1">
                <a:latin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</a:rPr>
              <a:t> to denote the cumulative shift of PSS by the end of each trial,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l-GR" dirty="0">
                <a:latin typeface="Helvetica Neue Light" panose="02000403000000020004" pitchFamily="2" charset="0"/>
              </a:rPr>
              <a:t>0 = μ</a:t>
            </a:r>
            <a:r>
              <a:rPr lang="en-US" dirty="0">
                <a:latin typeface="Helvetica Neue Light" panose="02000403000000020004" pitchFamily="2" charset="0"/>
              </a:rPr>
              <a:t>_pre, and </a:t>
            </a:r>
            <a:r>
              <a:rPr lang="el-GR" dirty="0">
                <a:effectLst/>
                <a:latin typeface="Helvetica Neue Light" panose="02000403000000020004" pitchFamily="2" charset="0"/>
              </a:rPr>
              <a:t>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</a:t>
            </a:r>
            <a:r>
              <a:rPr lang="el-GR" dirty="0">
                <a:effectLst/>
                <a:latin typeface="Helvetica Neue Light" panose="02000403000000020004" pitchFamily="2" charset="0"/>
              </a:rPr>
              <a:t>250 = 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_post,       is the cumulative shift.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Observer then makes a noisy sensory measurement of SOA, m′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31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3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0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7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0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8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2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233CC14C-1F4A-7449-BEA4-AF273F32CA6A}" type="datetimeFigureOut">
              <a:rPr lang="en-US" smtClean="0"/>
              <a:pPr/>
              <a:t>10/21/22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F50B29AC-04AC-FA47-ABC6-0516D686A7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1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Temporal recalibration project</a:t>
            </a:r>
            <a:br>
              <a:rPr lang="en-US" sz="4000" dirty="0"/>
            </a:br>
            <a:r>
              <a:rPr lang="en-US" sz="4000" dirty="0"/>
              <a:t>Model fitting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221020</a:t>
            </a:r>
          </a:p>
        </p:txBody>
      </p:sp>
    </p:spTree>
    <p:extLst>
      <p:ext uri="{BB962C8B-B14F-4D97-AF65-F5344CB8AC3E}">
        <p14:creationId xmlns:p14="http://schemas.microsoft.com/office/powerpoint/2010/main" val="1178111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1. TOJ task formulation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DB463-A8EA-0E37-C54A-ABC60F9E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7" y="2209315"/>
            <a:ext cx="6832600" cy="1346200"/>
          </a:xfrm>
          <a:prstGeom prst="rect">
            <a:avLst/>
          </a:prstGeom>
        </p:spPr>
      </p:pic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685327BD-BA6C-EDDF-5B82-5F2789D1B958}"/>
              </a:ext>
            </a:extLst>
          </p:cNvPr>
          <p:cNvSpPr txBox="1">
            <a:spLocks/>
          </p:cNvSpPr>
          <p:nvPr/>
        </p:nvSpPr>
        <p:spPr>
          <a:xfrm>
            <a:off x="838200" y="3772303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2. Log-likelihood of pre-test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449DE-42E3-C5CD-C0EA-EB020F11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3368"/>
            <a:ext cx="7137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3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3. Log-likelihood of post-test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0815C-FFA8-8EE0-DDE8-63598200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4" y="4532154"/>
            <a:ext cx="1219200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CECE1-E2F9-63D2-DC38-5EEB56172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67" y="2219325"/>
            <a:ext cx="7023100" cy="222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B1FA1F-19CB-73F4-6BE1-0B97179B1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67" y="5019675"/>
            <a:ext cx="6921500" cy="147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32488A-9786-F673-941A-E1BB4A583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477" y="1595378"/>
            <a:ext cx="3709228" cy="2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4. Free parameters and bounds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0586-F8E1-BF29-94E5-32F40BDDE0C4}"/>
              </a:ext>
            </a:extLst>
          </p:cNvPr>
          <p:cNvSpPr txBox="1"/>
          <p:nvPr/>
        </p:nvSpPr>
        <p:spPr>
          <a:xfrm>
            <a:off x="899767" y="2341253"/>
            <a:ext cx="60980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mu1 = [-0.3, 0.3];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lambda = [1e-4, 0.06];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p_common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[1e-4, 1-1e-4];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weight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sigma_soa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[0.01, 0.2];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sigma_c1 = [1e-4, 0.05];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sigma_c2 = [0.2, 3];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alpha = [1e-3, 0.1];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6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B645B-DAFF-5B88-02CF-BFB9159D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38"/>
            <a:ext cx="12184388" cy="68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8A0D3-0D7F-F121-CB72-BE17C7DA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491"/>
            <a:ext cx="12075709" cy="67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6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</a:t>
            </a:r>
            <a:r>
              <a:rPr lang="en-US" dirty="0" err="1"/>
              <a:t>nLL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839C7-55FC-7636-7230-74859EB1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2948"/>
            <a:ext cx="7772400" cy="53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F779F-C4E6-6367-FE31-CF78AC2A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9552"/>
            <a:ext cx="7772400" cy="5346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57B9E-88D7-55DF-FA75-F64345192F7E}"/>
              </a:ext>
            </a:extLst>
          </p:cNvPr>
          <p:cNvSpPr txBox="1"/>
          <p:nvPr/>
        </p:nvSpPr>
        <p:spPr>
          <a:xfrm>
            <a:off x="6999135" y="3603365"/>
            <a:ext cx="61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426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F779F-C4E6-6367-FE31-CF78AC2A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9552"/>
            <a:ext cx="7772400" cy="53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7230B-897D-2BE3-CD1E-9E6EA466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167"/>
            <a:ext cx="7772400" cy="50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correlation between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71C2D-2F51-02AE-D5FA-4A5BAAC86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1" y="1579477"/>
            <a:ext cx="1138449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0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CCB7-5EC0-2D87-3E62-DA2AC307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Recalibration task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303CCA-B9BF-592E-437C-382D521E0E25}"/>
              </a:ext>
            </a:extLst>
          </p:cNvPr>
          <p:cNvGrpSpPr/>
          <p:nvPr/>
        </p:nvGrpSpPr>
        <p:grpSpPr>
          <a:xfrm>
            <a:off x="3352800" y="1778661"/>
            <a:ext cx="8039100" cy="2431069"/>
            <a:chOff x="3352800" y="1778661"/>
            <a:chExt cx="8039100" cy="24310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B6047E-4BFF-265B-131F-222AB7A4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251" y="1785694"/>
              <a:ext cx="7772400" cy="2392297"/>
            </a:xfrm>
            <a:prstGeom prst="rect">
              <a:avLst/>
            </a:prstGeom>
          </p:spPr>
        </p:pic>
        <p:sp>
          <p:nvSpPr>
            <p:cNvPr id="7" name="Google Shape;330;p6">
              <a:extLst>
                <a:ext uri="{FF2B5EF4-FFF2-40B4-BE49-F238E27FC236}">
                  <a16:creationId xmlns:a16="http://schemas.microsoft.com/office/drawing/2014/main" id="{8096B5C7-6A66-0F1B-ECF1-2D403790814A}"/>
                </a:ext>
              </a:extLst>
            </p:cNvPr>
            <p:cNvSpPr txBox="1"/>
            <p:nvPr/>
          </p:nvSpPr>
          <p:spPr>
            <a:xfrm>
              <a:off x="3352800" y="1804356"/>
              <a:ext cx="31161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Oddball task</a:t>
              </a:r>
            </a:p>
          </p:txBody>
        </p:sp>
        <p:sp>
          <p:nvSpPr>
            <p:cNvPr id="8" name="Google Shape;313;p5">
              <a:extLst>
                <a:ext uri="{FF2B5EF4-FFF2-40B4-BE49-F238E27FC236}">
                  <a16:creationId xmlns:a16="http://schemas.microsoft.com/office/drawing/2014/main" id="{0EB5963E-3C9D-42D2-FA0A-7245A6969C10}"/>
                </a:ext>
              </a:extLst>
            </p:cNvPr>
            <p:cNvSpPr/>
            <p:nvPr/>
          </p:nvSpPr>
          <p:spPr>
            <a:xfrm>
              <a:off x="3352800" y="1778661"/>
              <a:ext cx="8039100" cy="2431069"/>
            </a:xfrm>
            <a:prstGeom prst="rect">
              <a:avLst/>
            </a:prstGeom>
            <a:noFill/>
            <a:ln w="57150" cap="flat" cmpd="sng">
              <a:solidFill>
                <a:srgbClr val="50CDF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1C31F9-1077-F3FB-469A-C22B55C40F03}"/>
              </a:ext>
            </a:extLst>
          </p:cNvPr>
          <p:cNvGrpSpPr/>
          <p:nvPr/>
        </p:nvGrpSpPr>
        <p:grpSpPr>
          <a:xfrm>
            <a:off x="3352800" y="4297703"/>
            <a:ext cx="8039100" cy="2431069"/>
            <a:chOff x="3352800" y="1778661"/>
            <a:chExt cx="8039100" cy="24310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509919-A7AF-F302-0288-640F5AEF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0651" y="1846732"/>
              <a:ext cx="7772400" cy="2298733"/>
            </a:xfrm>
            <a:prstGeom prst="rect">
              <a:avLst/>
            </a:prstGeom>
          </p:spPr>
        </p:pic>
        <p:sp>
          <p:nvSpPr>
            <p:cNvPr id="11" name="Google Shape;313;p5">
              <a:extLst>
                <a:ext uri="{FF2B5EF4-FFF2-40B4-BE49-F238E27FC236}">
                  <a16:creationId xmlns:a16="http://schemas.microsoft.com/office/drawing/2014/main" id="{0D22FD49-4035-4C90-5C65-A7D96565A23C}"/>
                </a:ext>
              </a:extLst>
            </p:cNvPr>
            <p:cNvSpPr/>
            <p:nvPr/>
          </p:nvSpPr>
          <p:spPr>
            <a:xfrm>
              <a:off x="3352800" y="1778661"/>
              <a:ext cx="8039100" cy="2431069"/>
            </a:xfrm>
            <a:prstGeom prst="rect">
              <a:avLst/>
            </a:prstGeom>
            <a:noFill/>
            <a:ln w="57150" cap="flat" cmpd="sng">
              <a:solidFill>
                <a:srgbClr val="FEC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314;p5">
              <a:extLst>
                <a:ext uri="{FF2B5EF4-FFF2-40B4-BE49-F238E27FC236}">
                  <a16:creationId xmlns:a16="http://schemas.microsoft.com/office/drawing/2014/main" id="{220981E7-C9A7-C7A5-90B1-ED75ED8B89BD}"/>
                </a:ext>
              </a:extLst>
            </p:cNvPr>
            <p:cNvSpPr txBox="1"/>
            <p:nvPr/>
          </p:nvSpPr>
          <p:spPr>
            <a:xfrm>
              <a:off x="3352800" y="1803732"/>
              <a:ext cx="37221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Temporal order judgement task</a:t>
              </a:r>
              <a:endParaRPr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grpSp>
        <p:nvGrpSpPr>
          <p:cNvPr id="14" name="Google Shape;402;p9">
            <a:extLst>
              <a:ext uri="{FF2B5EF4-FFF2-40B4-BE49-F238E27FC236}">
                <a16:creationId xmlns:a16="http://schemas.microsoft.com/office/drawing/2014/main" id="{C45E4983-97E0-514C-D515-648648F75626}"/>
              </a:ext>
            </a:extLst>
          </p:cNvPr>
          <p:cNvGrpSpPr/>
          <p:nvPr/>
        </p:nvGrpSpPr>
        <p:grpSpPr>
          <a:xfrm>
            <a:off x="800100" y="1790700"/>
            <a:ext cx="2053511" cy="2961048"/>
            <a:chOff x="800100" y="1790700"/>
            <a:chExt cx="2053511" cy="2961048"/>
          </a:xfrm>
        </p:grpSpPr>
        <p:sp>
          <p:nvSpPr>
            <p:cNvPr id="15" name="Google Shape;403;p9">
              <a:extLst>
                <a:ext uri="{FF2B5EF4-FFF2-40B4-BE49-F238E27FC236}">
                  <a16:creationId xmlns:a16="http://schemas.microsoft.com/office/drawing/2014/main" id="{9D072A93-1A5F-0F95-F165-6A0A567F1D58}"/>
                </a:ext>
              </a:extLst>
            </p:cNvPr>
            <p:cNvSpPr/>
            <p:nvPr/>
          </p:nvSpPr>
          <p:spPr>
            <a:xfrm>
              <a:off x="800100" y="1790700"/>
              <a:ext cx="2040600" cy="2843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404;p9">
              <a:extLst>
                <a:ext uri="{FF2B5EF4-FFF2-40B4-BE49-F238E27FC236}">
                  <a16:creationId xmlns:a16="http://schemas.microsoft.com/office/drawing/2014/main" id="{96252E14-10C0-AAE7-0A3E-E23B5F069837}"/>
                </a:ext>
              </a:extLst>
            </p:cNvPr>
            <p:cNvSpPr txBox="1"/>
            <p:nvPr/>
          </p:nvSpPr>
          <p:spPr>
            <a:xfrm>
              <a:off x="813011" y="2474242"/>
              <a:ext cx="2040600" cy="2277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Pre-test 	      ×</a:t>
              </a:r>
              <a:r>
                <a:rPr lang="zh-CN" alt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300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1400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Exposure	    </a:t>
              </a:r>
              <a:r>
                <a:rPr lang="zh-CN" alt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×</a:t>
              </a:r>
              <a:r>
                <a:rPr lang="zh-CN" alt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Post-test        × 300</a:t>
              </a: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405;p9">
              <a:extLst>
                <a:ext uri="{FF2B5EF4-FFF2-40B4-BE49-F238E27FC236}">
                  <a16:creationId xmlns:a16="http://schemas.microsoft.com/office/drawing/2014/main" id="{C3819536-B607-DACB-7B3F-FAD408CFAC3B}"/>
                </a:ext>
              </a:extLst>
            </p:cNvPr>
            <p:cNvSpPr/>
            <p:nvPr/>
          </p:nvSpPr>
          <p:spPr>
            <a:xfrm>
              <a:off x="1847445" y="2542032"/>
              <a:ext cx="195600" cy="190800"/>
            </a:xfrm>
            <a:prstGeom prst="rect">
              <a:avLst/>
            </a:prstGeom>
            <a:solidFill>
              <a:srgbClr val="FEC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E953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406;p9">
              <a:extLst>
                <a:ext uri="{FF2B5EF4-FFF2-40B4-BE49-F238E27FC236}">
                  <a16:creationId xmlns:a16="http://schemas.microsoft.com/office/drawing/2014/main" id="{C331425F-4110-073D-83E2-83F0D3B265F0}"/>
                </a:ext>
              </a:extLst>
            </p:cNvPr>
            <p:cNvSpPr txBox="1"/>
            <p:nvPr/>
          </p:nvSpPr>
          <p:spPr>
            <a:xfrm>
              <a:off x="1152688" y="1873266"/>
              <a:ext cx="13308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Session 1</a:t>
              </a:r>
              <a:endParaRPr sz="1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407;p9">
              <a:extLst>
                <a:ext uri="{FF2B5EF4-FFF2-40B4-BE49-F238E27FC236}">
                  <a16:creationId xmlns:a16="http://schemas.microsoft.com/office/drawing/2014/main" id="{1C7F7ADA-8F64-5F79-14DD-8305431BE26D}"/>
                </a:ext>
              </a:extLst>
            </p:cNvPr>
            <p:cNvSpPr/>
            <p:nvPr/>
          </p:nvSpPr>
          <p:spPr>
            <a:xfrm>
              <a:off x="1847445" y="3200400"/>
              <a:ext cx="195600" cy="190800"/>
            </a:xfrm>
            <a:prstGeom prst="rect">
              <a:avLst/>
            </a:prstGeom>
            <a:solidFill>
              <a:srgbClr val="4FC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E953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408;p9">
              <a:extLst>
                <a:ext uri="{FF2B5EF4-FFF2-40B4-BE49-F238E27FC236}">
                  <a16:creationId xmlns:a16="http://schemas.microsoft.com/office/drawing/2014/main" id="{1A904D2D-E4F2-0B6E-B0FA-0A4BB79D54C6}"/>
                </a:ext>
              </a:extLst>
            </p:cNvPr>
            <p:cNvGrpSpPr/>
            <p:nvPr/>
          </p:nvGrpSpPr>
          <p:grpSpPr>
            <a:xfrm>
              <a:off x="1847445" y="3654790"/>
              <a:ext cx="195600" cy="818760"/>
              <a:chOff x="1940313" y="3929605"/>
              <a:chExt cx="195600" cy="818760"/>
            </a:xfrm>
          </p:grpSpPr>
          <p:sp>
            <p:nvSpPr>
              <p:cNvPr id="21" name="Google Shape;409;p9">
                <a:extLst>
                  <a:ext uri="{FF2B5EF4-FFF2-40B4-BE49-F238E27FC236}">
                    <a16:creationId xmlns:a16="http://schemas.microsoft.com/office/drawing/2014/main" id="{676B9DBC-5F4B-02A4-88E4-B95ABF230E8F}"/>
                  </a:ext>
                </a:extLst>
              </p:cNvPr>
              <p:cNvSpPr/>
              <p:nvPr/>
            </p:nvSpPr>
            <p:spPr>
              <a:xfrm>
                <a:off x="1940313" y="4557565"/>
                <a:ext cx="195600" cy="190800"/>
              </a:xfrm>
              <a:prstGeom prst="rect">
                <a:avLst/>
              </a:prstGeom>
              <a:solidFill>
                <a:srgbClr val="FECD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E953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2" name="Google Shape;410;p9">
                <a:extLst>
                  <a:ext uri="{FF2B5EF4-FFF2-40B4-BE49-F238E27FC236}">
                    <a16:creationId xmlns:a16="http://schemas.microsoft.com/office/drawing/2014/main" id="{C6B4682E-7E23-4DC9-DEEE-92D914ABA24C}"/>
                  </a:ext>
                </a:extLst>
              </p:cNvPr>
              <p:cNvGrpSpPr/>
              <p:nvPr/>
            </p:nvGrpSpPr>
            <p:grpSpPr>
              <a:xfrm>
                <a:off x="1940313" y="3929605"/>
                <a:ext cx="195600" cy="609440"/>
                <a:chOff x="1940313" y="3929605"/>
                <a:chExt cx="195600" cy="609440"/>
              </a:xfrm>
            </p:grpSpPr>
            <p:sp>
              <p:nvSpPr>
                <p:cNvPr id="23" name="Google Shape;411;p9">
                  <a:extLst>
                    <a:ext uri="{FF2B5EF4-FFF2-40B4-BE49-F238E27FC236}">
                      <a16:creationId xmlns:a16="http://schemas.microsoft.com/office/drawing/2014/main" id="{3835F34A-D9DC-D731-3A47-1941AF533136}"/>
                    </a:ext>
                  </a:extLst>
                </p:cNvPr>
                <p:cNvSpPr/>
                <p:nvPr/>
              </p:nvSpPr>
              <p:spPr>
                <a:xfrm>
                  <a:off x="1940313" y="3929605"/>
                  <a:ext cx="195600" cy="190800"/>
                </a:xfrm>
                <a:prstGeom prst="rect">
                  <a:avLst/>
                </a:prstGeom>
                <a:solidFill>
                  <a:srgbClr val="4FCE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E9532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" name="Google Shape;412;p9">
                  <a:extLst>
                    <a:ext uri="{FF2B5EF4-FFF2-40B4-BE49-F238E27FC236}">
                      <a16:creationId xmlns:a16="http://schemas.microsoft.com/office/drawing/2014/main" id="{E63B5308-847A-00A5-D7FD-9F04CE86D5DA}"/>
                    </a:ext>
                  </a:extLst>
                </p:cNvPr>
                <p:cNvSpPr/>
                <p:nvPr/>
              </p:nvSpPr>
              <p:spPr>
                <a:xfrm>
                  <a:off x="1940313" y="4138925"/>
                  <a:ext cx="195600" cy="190800"/>
                </a:xfrm>
                <a:prstGeom prst="rect">
                  <a:avLst/>
                </a:prstGeom>
                <a:solidFill>
                  <a:srgbClr val="4FCE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E9532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5" name="Google Shape;413;p9">
                  <a:extLst>
                    <a:ext uri="{FF2B5EF4-FFF2-40B4-BE49-F238E27FC236}">
                      <a16:creationId xmlns:a16="http://schemas.microsoft.com/office/drawing/2014/main" id="{AD6CA21F-A1DF-04B7-9E45-76B8919AAA96}"/>
                    </a:ext>
                  </a:extLst>
                </p:cNvPr>
                <p:cNvSpPr/>
                <p:nvPr/>
              </p:nvSpPr>
              <p:spPr>
                <a:xfrm>
                  <a:off x="1940313" y="4348245"/>
                  <a:ext cx="195600" cy="190800"/>
                </a:xfrm>
                <a:prstGeom prst="rect">
                  <a:avLst/>
                </a:prstGeom>
                <a:solidFill>
                  <a:srgbClr val="4FCE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E9532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4CB8937-2FA0-C329-A761-00EDE60DBF07}"/>
              </a:ext>
            </a:extLst>
          </p:cNvPr>
          <p:cNvSpPr txBox="1"/>
          <p:nvPr/>
        </p:nvSpPr>
        <p:spPr>
          <a:xfrm>
            <a:off x="3048000" y="2970648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effectLst/>
                <a:latin typeface="Arial" panose="020B0604020202020204" pitchFamily="34" charset="0"/>
              </a:rPr>
              <a:t>prd</a:t>
            </a:r>
            <a:r>
              <a:rPr lang="en-US" sz="1800" b="1" dirty="0">
                <a:effectLst/>
                <a:latin typeface="Arial" panose="020B0604020202020204" pitchFamily="34" charset="0"/>
              </a:rPr>
              <a:t> = 1;</a:t>
            </a:r>
            <a:br>
              <a:rPr lang="en-US" sz="1800" b="1" dirty="0">
                <a:effectLst/>
                <a:latin typeface="Arial" panose="020B0604020202020204" pitchFamily="34" charset="0"/>
              </a:rPr>
            </a:br>
            <a:r>
              <a:rPr lang="en-US" sz="1800" b="1" dirty="0">
                <a:effectLst/>
                <a:latin typeface="Arial" panose="020B0604020202020204" pitchFamily="34" charset="0"/>
              </a:rPr>
              <a:t>for </a:t>
            </a:r>
            <a:r>
              <a:rPr lang="en-US" sz="1800" b="1" dirty="0" err="1">
                <a:effectLst/>
                <a:latin typeface="Arial" panose="020B0604020202020204" pitchFamily="34" charset="0"/>
              </a:rPr>
              <a:t>i</a:t>
            </a:r>
            <a:r>
              <a:rPr lang="en-US" sz="1800" b="1" dirty="0">
                <a:effectLst/>
                <a:latin typeface="Arial" panose="020B0604020202020204" pitchFamily="34" charset="0"/>
              </a:rPr>
              <a:t> = 1:length(s) </a:t>
            </a:r>
            <a:endParaRPr lang="en-US" dirty="0"/>
          </a:p>
          <a:p>
            <a:r>
              <a:rPr lang="en-US" sz="1800" b="1" dirty="0" err="1">
                <a:effectLst/>
                <a:latin typeface="Arial" panose="020B0604020202020204" pitchFamily="34" charset="0"/>
              </a:rPr>
              <a:t>prd</a:t>
            </a:r>
            <a:r>
              <a:rPr lang="en-US" sz="1800" b="1" dirty="0">
                <a:effectLst/>
                <a:latin typeface="Arial" panose="020B0604020202020204" pitchFamily="34" charset="0"/>
              </a:rPr>
              <a:t> = </a:t>
            </a:r>
            <a:r>
              <a:rPr lang="en-US" sz="1800" b="1" dirty="0" err="1">
                <a:effectLst/>
                <a:latin typeface="Arial" panose="020B0604020202020204" pitchFamily="34" charset="0"/>
              </a:rPr>
              <a:t>prd</a:t>
            </a:r>
            <a:r>
              <a:rPr lang="en-US" sz="1800" b="1" dirty="0">
                <a:effectLst/>
                <a:latin typeface="Arial" panose="020B0604020202020204" pitchFamily="34" charset="0"/>
              </a:rPr>
              <a:t> * </a:t>
            </a:r>
            <a:r>
              <a:rPr lang="en-US" sz="1800" b="1" dirty="0" err="1">
                <a:effectLst/>
                <a:latin typeface="Arial" panose="020B0604020202020204" pitchFamily="34" charset="0"/>
              </a:rPr>
              <a:t>normpdf</a:t>
            </a:r>
            <a:r>
              <a:rPr lang="en-US" sz="1800" b="1" dirty="0">
                <a:effectLst/>
                <a:latin typeface="Arial" panose="020B0604020202020204" pitchFamily="34" charset="0"/>
              </a:rPr>
              <a:t>(s(</a:t>
            </a:r>
            <a:r>
              <a:rPr lang="en-US" sz="1800" b="1" dirty="0" err="1">
                <a:effectLst/>
                <a:latin typeface="Arial" panose="020B0604020202020204" pitchFamily="34" charset="0"/>
              </a:rPr>
              <a:t>i</a:t>
            </a:r>
            <a:r>
              <a:rPr lang="en-US" sz="1800" b="1" dirty="0">
                <a:effectLst/>
                <a:latin typeface="Arial" panose="020B0604020202020204" pitchFamily="34" charset="0"/>
              </a:rPr>
              <a:t>),mu,1); end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2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fitting_v2: freeze sigma_c1 and sigma_c2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4. Free parameters and range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0586-F8E1-BF29-94E5-32F40BDDE0C4}"/>
              </a:ext>
            </a:extLst>
          </p:cNvPr>
          <p:cNvSpPr txBox="1"/>
          <p:nvPr/>
        </p:nvSpPr>
        <p:spPr>
          <a:xfrm>
            <a:off x="899767" y="2341253"/>
            <a:ext cx="60980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mu1 = [-0.3, 0.3];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lambda = [1e-4, 0.06];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p_common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[1e-4, 1-1e-4];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weight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sigma_soa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[0.01, 0.2];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sigma_c1 = [0.001, 0.001];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sigma_c2 = [0.8, 0.8];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alpha = [1e-3, 0.1];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endParaRPr lang="en-US" b="0" i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75752-AD91-8390-A996-1505F2615CEC}"/>
              </a:ext>
            </a:extLst>
          </p:cNvPr>
          <p:cNvSpPr/>
          <p:nvPr/>
        </p:nvSpPr>
        <p:spPr>
          <a:xfrm>
            <a:off x="899766" y="4557486"/>
            <a:ext cx="4572119" cy="5660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0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</a:t>
            </a:r>
            <a:r>
              <a:rPr lang="en-US" dirty="0" err="1"/>
              <a:t>nLL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B2286-B7F2-22AD-DB7F-C6229CB5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3987"/>
            <a:ext cx="7772400" cy="54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7FFD2-D810-2D64-AF25-14915265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0557"/>
            <a:ext cx="7772400" cy="51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EE2C1-8B48-F1FD-7246-A09E3C20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3910"/>
            <a:ext cx="7772400" cy="52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9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2BFE1-71AC-56ED-CEF5-C050B49F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6669"/>
            <a:ext cx="7772400" cy="51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3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FFD13-2071-C014-A304-40E1591A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3" y="1751012"/>
            <a:ext cx="5702300" cy="4787900"/>
          </a:xfrm>
          <a:prstGeom prst="rect">
            <a:avLst/>
          </a:prstGeom>
        </p:spPr>
      </p:pic>
      <p:sp>
        <p:nvSpPr>
          <p:cNvPr id="6" name="Google Shape;788;p41"/>
          <p:cNvSpPr txBox="1"/>
          <p:nvPr/>
        </p:nvSpPr>
        <p:spPr>
          <a:xfrm>
            <a:off x="3946980" y="1790700"/>
            <a:ext cx="10538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n</a:t>
            </a:r>
            <a:r>
              <a:rPr lang="en-US" sz="200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 = 9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0CCDC5-DFD9-3BEB-5639-BECDB207E0DA}"/>
              </a:ext>
            </a:extLst>
          </p:cNvPr>
          <p:cNvSpPr/>
          <p:nvPr/>
        </p:nvSpPr>
        <p:spPr>
          <a:xfrm>
            <a:off x="8925911" y="1954071"/>
            <a:ext cx="180915" cy="180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82A5-D9E1-A4B3-FA5A-FF8C7A97D76A}"/>
              </a:ext>
            </a:extLst>
          </p:cNvPr>
          <p:cNvSpPr txBox="1"/>
          <p:nvPr/>
        </p:nvSpPr>
        <p:spPr>
          <a:xfrm>
            <a:off x="9253683" y="1833564"/>
            <a:ext cx="29383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 recalibration effect</a:t>
            </a:r>
          </a:p>
          <a:p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error bars: S.E.M. across observers</a:t>
            </a:r>
          </a:p>
        </p:txBody>
      </p:sp>
    </p:spTree>
    <p:extLst>
      <p:ext uri="{BB962C8B-B14F-4D97-AF65-F5344CB8AC3E}">
        <p14:creationId xmlns:p14="http://schemas.microsoft.com/office/powerpoint/2010/main" val="79513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DB76E76-7BDB-3D8D-8976-6D0C0923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407" y="3897337"/>
            <a:ext cx="342900" cy="44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187D697A-BEE7-FB40-FD72-C0205918BDBB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1. Measurement of SOA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6B04F-17B6-5528-4AD8-5DEF10E4A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23" y="2471344"/>
            <a:ext cx="241300" cy="27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D966F-2D65-DFAE-3654-9867E2886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" y="3045939"/>
            <a:ext cx="1955800" cy="58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F3509-3C8D-87F4-7D9F-D44B6861ED8F}"/>
              </a:ext>
            </a:extLst>
          </p:cNvPr>
          <p:cNvSpPr txBox="1"/>
          <p:nvPr/>
        </p:nvSpPr>
        <p:spPr>
          <a:xfrm>
            <a:off x="3320782" y="2409666"/>
            <a:ext cx="6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adaptor SOA (s) that is fixed within each exposure phase</a:t>
            </a:r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5CFC-37F3-1A14-0ECB-5A4C23A83011}"/>
              </a:ext>
            </a:extLst>
          </p:cNvPr>
          <p:cNvSpPr txBox="1"/>
          <p:nvPr/>
        </p:nvSpPr>
        <p:spPr>
          <a:xfrm>
            <a:off x="3320782" y="3045939"/>
            <a:ext cx="747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The observer remaps it into the internal space relative to the PSS (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n-US" dirty="0" err="1">
                <a:latin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</a:rPr>
              <a:t> </a:t>
            </a:r>
            <a:r>
              <a:rPr lang="en-US" dirty="0">
                <a:effectLst/>
                <a:latin typeface="Helvetica Neue Light" panose="02000403000000020004" pitchFamily="2" charset="0"/>
              </a:rPr>
              <a:t>)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We use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_i to denote the cumulative shift of PSS by the end of each trial,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l-GR" dirty="0">
                <a:latin typeface="Helvetica Neue Light" panose="02000403000000020004" pitchFamily="2" charset="0"/>
              </a:rPr>
              <a:t>0 = μ</a:t>
            </a:r>
            <a:r>
              <a:rPr lang="en-US" dirty="0">
                <a:latin typeface="Helvetica Neue Light" panose="02000403000000020004" pitchFamily="2" charset="0"/>
              </a:rPr>
              <a:t>_pre, and </a:t>
            </a:r>
            <a:r>
              <a:rPr lang="el-GR" dirty="0">
                <a:effectLst/>
                <a:latin typeface="Helvetica Neue Light" panose="02000403000000020004" pitchFamily="2" charset="0"/>
              </a:rPr>
              <a:t>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</a:t>
            </a:r>
            <a:r>
              <a:rPr lang="el-GR" dirty="0">
                <a:effectLst/>
                <a:latin typeface="Helvetica Neue Light" panose="02000403000000020004" pitchFamily="2" charset="0"/>
              </a:rPr>
              <a:t>250 = 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_post,       is the cumulative shift.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Observer then makes a noisy sensory measurement of SOA, m′</a:t>
            </a:r>
          </a:p>
        </p:txBody>
      </p:sp>
    </p:spTree>
    <p:extLst>
      <p:ext uri="{BB962C8B-B14F-4D97-AF65-F5344CB8AC3E}">
        <p14:creationId xmlns:p14="http://schemas.microsoft.com/office/powerpoint/2010/main" val="1220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187D697A-BEE7-FB40-FD72-C0205918BDBB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1. Measurement of SOA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FB94E0-5ECF-A8AA-B9DE-2468BBAB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6" y="1881859"/>
            <a:ext cx="4302719" cy="4263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ED72C9-5535-5163-F3AB-1BCD5AF7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35" y="3654830"/>
            <a:ext cx="16002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3B706-EDDF-08B9-8C83-CA6EA41F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65" y="3683549"/>
            <a:ext cx="1968500" cy="6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8CFE05-51C9-E103-F08E-A17C628B2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836" y="5994400"/>
            <a:ext cx="2044700" cy="86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2F379F-B17F-687F-E12B-DAE69323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411" y="5994400"/>
            <a:ext cx="2057400" cy="86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BEFF27-8E02-1E51-223E-B57A1C251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055" y="5038873"/>
            <a:ext cx="1892300" cy="520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38A51D-F912-0DCD-F743-910632D09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531" y="5056753"/>
            <a:ext cx="1892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2FEB6-5421-4719-07BE-3D3D0280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1387"/>
            <a:ext cx="7772400" cy="3331028"/>
          </a:xfrm>
          <a:prstGeom prst="rect">
            <a:avLst/>
          </a:prstGeom>
        </p:spPr>
      </p:pic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C529B356-BEC8-B028-3457-5D9B0A661F65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2. Posterior of a common cause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3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EE21FA8E-6E29-E47D-A3C0-16587EEABB90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3. Compute the final estimate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DF48-F4AA-792E-5271-E0943DCB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7" y="2600239"/>
            <a:ext cx="45466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48099-8672-D83D-AEB7-007113C3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67" y="3592182"/>
            <a:ext cx="32766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B2A7B-ADEF-73A8-AB49-EA2D7062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39725"/>
            <a:ext cx="32893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CA6A1-06FA-0782-70FD-FF68E7F3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7" y="5791968"/>
            <a:ext cx="43688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67667B-FCFD-2EDA-3303-A3A86D4348E0}"/>
              </a:ext>
            </a:extLst>
          </p:cNvPr>
          <p:cNvSpPr txBox="1"/>
          <p:nvPr/>
        </p:nvSpPr>
        <p:spPr>
          <a:xfrm>
            <a:off x="6131916" y="2600239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</a:rPr>
              <a:t>Model average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6BEA-D2C3-44EA-F57A-1085EEE6277F}"/>
              </a:ext>
            </a:extLst>
          </p:cNvPr>
          <p:cNvSpPr txBox="1"/>
          <p:nvPr/>
        </p:nvSpPr>
        <p:spPr>
          <a:xfrm>
            <a:off x="6131916" y="3845666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</a:rPr>
              <a:t>Model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E2D44-69AD-262F-B934-CF09354857AA}"/>
              </a:ext>
            </a:extLst>
          </p:cNvPr>
          <p:cNvSpPr txBox="1"/>
          <p:nvPr/>
        </p:nvSpPr>
        <p:spPr>
          <a:xfrm>
            <a:off x="6131916" y="5346779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</a:rPr>
              <a:t>Probability matching</a:t>
            </a:r>
          </a:p>
        </p:txBody>
      </p:sp>
    </p:spTree>
    <p:extLst>
      <p:ext uri="{BB962C8B-B14F-4D97-AF65-F5344CB8AC3E}">
        <p14:creationId xmlns:p14="http://schemas.microsoft.com/office/powerpoint/2010/main" val="141453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187D697A-BEE7-FB40-FD72-C0205918BDBB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4. Recalibration by update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37784-AC3E-0D31-82D0-31E94E0B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7" y="2312868"/>
            <a:ext cx="21463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0585E-AA30-EA3A-87BD-17579112DDB4}"/>
              </a:ext>
            </a:extLst>
          </p:cNvPr>
          <p:cNvSpPr txBox="1"/>
          <p:nvPr/>
        </p:nvSpPr>
        <p:spPr>
          <a:xfrm>
            <a:off x="3320782" y="2382136"/>
            <a:ext cx="7701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The mean of measurement in each trial is updated by the discrepancy between the estimate and measurement</a:t>
            </a:r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8741F-7D9F-B0B9-C684-B472B86FA1C2}"/>
              </a:ext>
            </a:extLst>
          </p:cNvPr>
          <p:cNvSpPr txBox="1"/>
          <p:nvPr/>
        </p:nvSpPr>
        <p:spPr>
          <a:xfrm>
            <a:off x="1865870" y="2128202"/>
            <a:ext cx="10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?</a:t>
            </a: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50077239-5DD7-60FF-BE1B-CAAD280340AD}"/>
              </a:ext>
            </a:extLst>
          </p:cNvPr>
          <p:cNvSpPr txBox="1">
            <a:spLocks/>
          </p:cNvSpPr>
          <p:nvPr/>
        </p:nvSpPr>
        <p:spPr>
          <a:xfrm>
            <a:off x="899767" y="3645537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(next trial) 1. Measurement of SOA</a:t>
            </a:r>
            <a:endParaRPr lang="en-US" sz="1800" b="0" i="1" dirty="0">
              <a:solidFill>
                <a:schemeClr val="bg2">
                  <a:lumMod val="50000"/>
                </a:schemeClr>
              </a:solidFill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9103C-9219-037D-F5E8-2C25BBF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3" y="4197162"/>
            <a:ext cx="2413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562F7-BF1B-4C0D-C6F5-12856D1C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" y="4771757"/>
            <a:ext cx="19558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554E4C-9EA0-B8D1-8004-DBBC18371BF7}"/>
              </a:ext>
            </a:extLst>
          </p:cNvPr>
          <p:cNvSpPr txBox="1"/>
          <p:nvPr/>
        </p:nvSpPr>
        <p:spPr>
          <a:xfrm>
            <a:off x="3320782" y="4135484"/>
            <a:ext cx="6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adaptor SOA (s) that is fixed within each exposure phase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203FB-F3ED-1B8A-AB7A-2C422281ADE7}"/>
              </a:ext>
            </a:extLst>
          </p:cNvPr>
          <p:cNvSpPr txBox="1"/>
          <p:nvPr/>
        </p:nvSpPr>
        <p:spPr>
          <a:xfrm>
            <a:off x="3320782" y="4771757"/>
            <a:ext cx="747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The observer remaps it into the internal space relative to the PSS (mu)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We use 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_i to denote the cumulative shift of PSS by the end of each trial, thus 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_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0 = 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_pre, and 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_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250 = 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_post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Observer then makes a noisy sensory measurement of SOA, m′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7260F5-B229-B58A-5C5F-EC878D2D3DE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9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B9BE-CF2E-1BD0-5D89-9D68E506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8DC81-CA9B-B97A-005A-62E1CC26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1" y="1351417"/>
            <a:ext cx="9788611" cy="53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746</Words>
  <Application>Microsoft Macintosh PowerPoint</Application>
  <PresentationFormat>Widescreen</PresentationFormat>
  <Paragraphs>103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Arial</vt:lpstr>
      <vt:lpstr>Helvetica Neue</vt:lpstr>
      <vt:lpstr>Helvetica Neue Condensed Bold</vt:lpstr>
      <vt:lpstr>Helvetica Neue Light</vt:lpstr>
      <vt:lpstr>Helvetica Neue Medium</vt:lpstr>
      <vt:lpstr>Menlo</vt:lpstr>
      <vt:lpstr>Open Sans</vt:lpstr>
      <vt:lpstr>Open Sans SemiBold</vt:lpstr>
      <vt:lpstr>Tw Cen MT</vt:lpstr>
      <vt:lpstr>Office Theme</vt:lpstr>
      <vt:lpstr>Temporal recalibration project Model fitting results</vt:lpstr>
      <vt:lpstr>Recalibration task</vt:lpstr>
      <vt:lpstr>Behavioral results</vt:lpstr>
      <vt:lpstr>Bayesian causal inference model</vt:lpstr>
      <vt:lpstr>Bayesian causal inference model</vt:lpstr>
      <vt:lpstr>Bayesian causal inference model</vt:lpstr>
      <vt:lpstr>Bayesian causal inference model</vt:lpstr>
      <vt:lpstr>Bayesian causal inference model</vt:lpstr>
      <vt:lpstr>Simulation results</vt:lpstr>
      <vt:lpstr>Model fitting</vt:lpstr>
      <vt:lpstr>Model fitting</vt:lpstr>
      <vt:lpstr>Model fitting</vt:lpstr>
      <vt:lpstr>Model prediction</vt:lpstr>
      <vt:lpstr>Model prediction</vt:lpstr>
      <vt:lpstr>Model fitting: distribution of nLL</vt:lpstr>
      <vt:lpstr>Model fitting: distribution of parameters</vt:lpstr>
      <vt:lpstr>Model fitting: distribution of parameters</vt:lpstr>
      <vt:lpstr>Model fitting: distribution of parameters</vt:lpstr>
      <vt:lpstr>Model fitting: correlation between parameters</vt:lpstr>
      <vt:lpstr>Model fitting_v2: freeze sigma_c1 and sigma_c2</vt:lpstr>
      <vt:lpstr>Model fitting_v2: distribution of nLL</vt:lpstr>
      <vt:lpstr>Model fitting_v2: distribution of parameters</vt:lpstr>
      <vt:lpstr>Model fitting_v2: distribution of parameters</vt:lpstr>
      <vt:lpstr>Model fitting_v2: distribution of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rhysliluhe@gmail.com</dc:creator>
  <cp:lastModifiedBy>LL</cp:lastModifiedBy>
  <cp:revision>76</cp:revision>
  <dcterms:created xsi:type="dcterms:W3CDTF">2022-10-20T22:16:47Z</dcterms:created>
  <dcterms:modified xsi:type="dcterms:W3CDTF">2022-10-22T21:15:58Z</dcterms:modified>
</cp:coreProperties>
</file>